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61" r:id="rId2"/>
    <p:sldId id="275" r:id="rId3"/>
    <p:sldId id="268" r:id="rId4"/>
    <p:sldId id="269" r:id="rId5"/>
    <p:sldId id="270" r:id="rId6"/>
    <p:sldId id="272" r:id="rId7"/>
    <p:sldId id="278" r:id="rId8"/>
    <p:sldId id="279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3" d="100"/>
          <a:sy n="33" d="100"/>
        </p:scale>
        <p:origin x="-23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192AE-F197-4940-97D8-99292ECC000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4BE71-7A4E-406D-8090-525B59C4C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88470-98F5-452D-B7EC-E7A5C096648C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D4F68-4A50-4262-9A3E-44B7F2307E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D4F68-4A50-4262-9A3E-44B7F2307E9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6AF2FB-2F61-4161-908E-02EAFFD999E3}" type="datetimeFigureOut">
              <a:rPr lang="ru-RU" smtClean="0"/>
              <a:pPr/>
              <a:t>12.04.2012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A73CC-DD1B-4811-93DA-BD24234CCFD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Основы права и экономики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олледж или университет студентов, обучающихся на открытом воздухе Фото со стока - 6222238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1412776"/>
            <a:ext cx="8064896" cy="514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k-KZ" sz="2800" b="1" i="1" dirty="0" smtClean="0"/>
              <a:t>Выбрав эту специальность вы сможете реализовать свои знания в таких  сферах, как </a:t>
            </a:r>
            <a:r>
              <a:rPr lang="ru-RU" sz="2800" b="1" i="1" dirty="0" smtClean="0"/>
              <a:t>:</a:t>
            </a:r>
            <a:endParaRPr lang="ru-RU" sz="2800" dirty="0" smtClean="0"/>
          </a:p>
          <a:p>
            <a:pPr lvl="0"/>
            <a:r>
              <a:rPr lang="ru-RU" sz="2800" dirty="0" smtClean="0"/>
              <a:t>система среднего и среднего профессионального образования, сферы педагогической науки и культуры, в частности: </a:t>
            </a:r>
          </a:p>
          <a:p>
            <a:pPr lvl="0"/>
            <a:r>
              <a:rPr lang="ru-RU" sz="2800" dirty="0" smtClean="0"/>
              <a:t>преподаватель основ права и экономики, основ экономических знаний, теории государства и права в средней  школе и в средних профессиональных учебных заведениях; </a:t>
            </a:r>
          </a:p>
          <a:p>
            <a:pPr lvl="0"/>
            <a:r>
              <a:rPr lang="ru-RU" sz="2800" dirty="0" smtClean="0"/>
              <a:t>специалист государственных органов образования; менеджер в системе образования; научный сотрудник; </a:t>
            </a:r>
          </a:p>
          <a:p>
            <a:pPr lvl="0"/>
            <a:r>
              <a:rPr lang="ru-RU" sz="2800" dirty="0" smtClean="0"/>
              <a:t>социальный педагог в специальных организациях;</a:t>
            </a:r>
          </a:p>
          <a:p>
            <a:pPr lvl="0"/>
            <a:r>
              <a:rPr lang="ru-RU" sz="2800" dirty="0" smtClean="0"/>
              <a:t>а также занимать должности в государственных и негосударственных организациях ( методист, заведующий кабинетом и т.д.).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Сфера профессиональной деятельности: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- </a:t>
            </a:r>
            <a:r>
              <a:rPr lang="ru-RU" dirty="0" smtClean="0"/>
              <a:t>образовательная (педагогическая); </a:t>
            </a:r>
          </a:p>
          <a:p>
            <a:pPr lvl="0">
              <a:buNone/>
            </a:pPr>
            <a:r>
              <a:rPr lang="ru-RU" dirty="0" smtClean="0"/>
              <a:t>- научно-исследовательская;</a:t>
            </a:r>
          </a:p>
          <a:p>
            <a:pPr lvl="0">
              <a:buNone/>
            </a:pPr>
            <a:r>
              <a:rPr lang="ru-RU" dirty="0" smtClean="0"/>
              <a:t>- консультационная;</a:t>
            </a:r>
          </a:p>
          <a:p>
            <a:pPr lvl="0">
              <a:buNone/>
            </a:pPr>
            <a:r>
              <a:rPr lang="ru-RU" dirty="0" smtClean="0"/>
              <a:t>- организационно-управленческая;</a:t>
            </a:r>
          </a:p>
          <a:p>
            <a:pPr lvl="0">
              <a:buNone/>
            </a:pPr>
            <a:r>
              <a:rPr lang="en-US" dirty="0" smtClean="0"/>
              <a:t>- </a:t>
            </a:r>
            <a:r>
              <a:rPr lang="ru-RU" dirty="0" smtClean="0"/>
              <a:t>координационная;</a:t>
            </a:r>
          </a:p>
        </p:txBody>
      </p:sp>
      <p:pic>
        <p:nvPicPr>
          <p:cNvPr id="1026" name="Picture 2" descr="C:\Users\user\Desktop\Новая папка (2)\P10006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84984"/>
            <a:ext cx="4547344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Обучение ведется по государственным образовательным грантам и на платной основе</a:t>
            </a: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Срок обучения: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Для выпускников средних школ: </a:t>
            </a:r>
            <a:endParaRPr lang="ru-RU" dirty="0" smtClean="0"/>
          </a:p>
          <a:p>
            <a:pPr lvl="0"/>
            <a:r>
              <a:rPr lang="ru-RU" dirty="0" smtClean="0"/>
              <a:t>по очной форме обучения - 4</a:t>
            </a:r>
            <a:r>
              <a:rPr lang="ru-RU" b="1" dirty="0" smtClean="0"/>
              <a:t> </a:t>
            </a:r>
            <a:r>
              <a:rPr lang="ru-RU" dirty="0" smtClean="0"/>
              <a:t>года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Для выпускников колледжей:</a:t>
            </a:r>
            <a:endParaRPr lang="ru-RU" dirty="0" smtClean="0"/>
          </a:p>
          <a:p>
            <a:r>
              <a:rPr lang="ru-RU" dirty="0" smtClean="0"/>
              <a:t>по очной форме обучения – 3 года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   дистанционная </a:t>
            </a:r>
            <a:r>
              <a:rPr lang="ru-RU" dirty="0" smtClean="0"/>
              <a:t> форма обучения: – 3 года </a:t>
            </a:r>
          </a:p>
          <a:p>
            <a:pPr>
              <a:buNone/>
            </a:pPr>
            <a:r>
              <a:rPr lang="ru-RU" dirty="0" smtClean="0"/>
              <a:t>   на базе высшего образования – 2 года.</a:t>
            </a:r>
          </a:p>
          <a:p>
            <a:r>
              <a:rPr lang="ru-RU" dirty="0" smtClean="0"/>
              <a:t>Обучение проводится на   государственном и русском языках</a:t>
            </a:r>
          </a:p>
          <a:p>
            <a:r>
              <a:rPr lang="ru-RU" b="1" u="sng" dirty="0" smtClean="0"/>
              <a:t>Профилирующий предмет </a:t>
            </a:r>
            <a:r>
              <a:rPr lang="ru-RU" b="1" i="1" dirty="0" smtClean="0"/>
              <a:t>– </a:t>
            </a:r>
            <a:r>
              <a:rPr lang="kk-KZ" b="1" i="1" dirty="0" smtClean="0"/>
              <a:t>Всемирная история</a:t>
            </a:r>
            <a:r>
              <a:rPr lang="kk-KZ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ru-RU" b="1" dirty="0" smtClean="0"/>
              <a:t>На обучение по сокращенной образовательной программе на базе среднего профессионального образования (3 года) принимаются лица, окончившие колледж по специальностям:</a:t>
            </a:r>
          </a:p>
          <a:p>
            <a:pPr lvl="0"/>
            <a:r>
              <a:rPr lang="ru-RU" dirty="0" smtClean="0"/>
              <a:t>Право</a:t>
            </a:r>
          </a:p>
          <a:p>
            <a:pPr lvl="0"/>
            <a:r>
              <a:rPr lang="ru-RU" dirty="0" smtClean="0"/>
              <a:t>Правоведение </a:t>
            </a:r>
          </a:p>
          <a:p>
            <a:pPr lvl="0"/>
            <a:r>
              <a:rPr lang="ru-RU" dirty="0" smtClean="0"/>
              <a:t>Специалист в организациях  социальной защиты  населения</a:t>
            </a:r>
          </a:p>
          <a:p>
            <a:pPr lvl="0"/>
            <a:r>
              <a:rPr lang="ru-RU" dirty="0" smtClean="0"/>
              <a:t>Правоохранительная деятельность</a:t>
            </a:r>
          </a:p>
          <a:p>
            <a:pPr lvl="0"/>
            <a:r>
              <a:rPr lang="ru-RU" dirty="0" smtClean="0"/>
              <a:t>Юрист</a:t>
            </a:r>
          </a:p>
          <a:p>
            <a:pPr lvl="0"/>
            <a:r>
              <a:rPr lang="ru-RU" dirty="0" smtClean="0"/>
              <a:t>Финансы (по отраслям)</a:t>
            </a:r>
          </a:p>
          <a:p>
            <a:pPr lvl="0"/>
            <a:r>
              <a:rPr lang="ru-RU" dirty="0" smtClean="0"/>
              <a:t>Агент страховой</a:t>
            </a:r>
          </a:p>
          <a:p>
            <a:pPr lvl="0"/>
            <a:r>
              <a:rPr lang="ru-RU" dirty="0" smtClean="0"/>
              <a:t>Бухгалтер</a:t>
            </a:r>
          </a:p>
          <a:p>
            <a:pPr lvl="0"/>
            <a:r>
              <a:rPr lang="ru-RU" dirty="0" smtClean="0"/>
              <a:t>Бухгалтер-ревизор (аудитор)</a:t>
            </a:r>
          </a:p>
          <a:p>
            <a:pPr lvl="0"/>
            <a:r>
              <a:rPr lang="ru-RU" dirty="0" smtClean="0"/>
              <a:t>Экономист-бухгалтер  </a:t>
            </a:r>
          </a:p>
          <a:p>
            <a:pPr lvl="0"/>
            <a:r>
              <a:rPr lang="ru-RU" dirty="0" smtClean="0"/>
              <a:t>Статистика</a:t>
            </a:r>
          </a:p>
          <a:p>
            <a:pPr lvl="0"/>
            <a:r>
              <a:rPr lang="ru-RU" dirty="0" smtClean="0"/>
              <a:t>Учет и аудит  (по отраслям)</a:t>
            </a:r>
          </a:p>
          <a:p>
            <a:pPr lvl="0"/>
            <a:r>
              <a:rPr lang="ru-RU" dirty="0" smtClean="0"/>
              <a:t>Бухгалтер</a:t>
            </a:r>
          </a:p>
          <a:p>
            <a:pPr lvl="0"/>
            <a:r>
              <a:rPr lang="ru-RU" dirty="0" smtClean="0"/>
              <a:t>Бухгалтер-ревизор (аудитор)</a:t>
            </a:r>
          </a:p>
          <a:p>
            <a:pPr lvl="0"/>
            <a:r>
              <a:rPr lang="ru-RU" dirty="0" smtClean="0"/>
              <a:t>Экономист-бухгалтер  </a:t>
            </a:r>
          </a:p>
          <a:p>
            <a:pPr lvl="0"/>
            <a:r>
              <a:rPr lang="ru-RU" dirty="0" smtClean="0"/>
              <a:t>Экономика (по отраслям)</a:t>
            </a:r>
          </a:p>
          <a:p>
            <a:pPr lvl="0"/>
            <a:r>
              <a:rPr lang="ru-RU" dirty="0" smtClean="0"/>
              <a:t>Агент (всех наименований)</a:t>
            </a:r>
          </a:p>
          <a:p>
            <a:pPr lvl="0"/>
            <a:r>
              <a:rPr lang="ru-RU" dirty="0" smtClean="0"/>
              <a:t>Экономист </a:t>
            </a:r>
          </a:p>
          <a:p>
            <a:pPr lvl="0"/>
            <a:r>
              <a:rPr lang="ru-RU" dirty="0" smtClean="0"/>
              <a:t>Экономист по труду</a:t>
            </a:r>
          </a:p>
        </p:txBody>
      </p:sp>
      <p:pic>
        <p:nvPicPr>
          <p:cNvPr id="4" name="Рисунок 1" descr="pict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492896"/>
            <a:ext cx="3838947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Новая папка (2)\P10007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348880"/>
            <a:ext cx="5476751" cy="424847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466794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получения диплома бакалавра по специальности «Основы права и экономики» Вы сможете: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осуществлять педагогическую деятельность в общеобразовательных и средних специальных учебных заведениях;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обеспечивать единство обучения, воспитания и развития;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совершенствовать методы и технологию обучения;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выявлять актуальные направления исследований в области педагогики, права и экономики;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оказывать консультационную помощь по организации учебного процесса и вопросам права и экономики;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управлять целостным педагогическим процессом в учебных заведениях;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координировать работу структурных подразделений организаций образования.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DSC082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73017"/>
            <a:ext cx="6876256" cy="328498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Основы права и экономики </a:t>
            </a:r>
            <a:r>
              <a:rPr lang="ru-RU" sz="2800" dirty="0" smtClean="0">
                <a:solidFill>
                  <a:srgbClr val="FF0000"/>
                </a:solidFill>
              </a:rPr>
              <a:t>направлена на преподавание и организацию учебно-воспитательной и методической деятельности в средних общеобразовательных и профессиональных учебных заведениях, на исследование актуальных проблем в области права и экономики, оказание консультационных услуг, а также организационно-управленческую и координационную деятельность в организациях образования.</a:t>
            </a:r>
            <a:r>
              <a:rPr lang="ru-RU" sz="2800" dirty="0" smtClean="0">
                <a:solidFill>
                  <a:srgbClr val="FFFF00"/>
                </a:solidFill>
              </a:rPr>
              <a:t> </a:t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19787"/>
          </a:xfrm>
        </p:spPr>
        <p:txBody>
          <a:bodyPr/>
          <a:lstStyle/>
          <a:p>
            <a:pPr algn="ctr">
              <a:buNone/>
            </a:pPr>
            <a:r>
              <a:rPr lang="ru-RU" altLang="ko-KR" sz="2800" b="1" dirty="0" smtClean="0">
                <a:latin typeface="Times New Roman" pitchFamily="18" charset="0"/>
                <a:cs typeface="Times New Roman" pitchFamily="18" charset="0"/>
              </a:rPr>
              <a:t>Приходите в Карагандинский экономический университет! </a:t>
            </a:r>
          </a:p>
          <a:p>
            <a:pPr algn="ctr">
              <a:buNone/>
            </a:pPr>
            <a:r>
              <a:rPr lang="ru-RU" altLang="ko-KR" sz="2800" b="1" dirty="0" smtClean="0">
                <a:latin typeface="Times New Roman" pitchFamily="18" charset="0"/>
                <a:cs typeface="Times New Roman" pitchFamily="18" charset="0"/>
              </a:rPr>
              <a:t>Выбор профессии – основа Вашего благополучия   в будущем.</a:t>
            </a:r>
            <a:br>
              <a:rPr lang="ru-RU" altLang="ko-KR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ea typeface="맑은 고딕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180975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rgbClr val="FFDA3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180975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DA3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1809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1809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Char char="•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5"/>
          <p:cNvSpPr txBox="1">
            <a:spLocks/>
          </p:cNvSpPr>
          <p:nvPr/>
        </p:nvSpPr>
        <p:spPr>
          <a:xfrm>
            <a:off x="1043608" y="2348880"/>
            <a:ext cx="7467600" cy="41764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Адрес:10009,г.Караганды, ул.Академическая,9 каб.259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Контактный телефон: 44-16-34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внут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140 (кафедра товароведения и сертификации)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Факс: 44 – 16-32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http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//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www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keu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kz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Приемная комиссия 44-15-72. Проезд  автобусами: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№19,18,08,30,011,31,58,44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916832"/>
            <a:ext cx="579614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40466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Выбрав эту специальность, ты обеспечиваешь стабильное и достойное будущее!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383</Words>
  <Application>Microsoft Office PowerPoint</Application>
  <PresentationFormat>Экран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Основы права и экономики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права и экономики</dc:title>
  <dc:creator>user</dc:creator>
  <cp:lastModifiedBy>Valued eMachines Customer</cp:lastModifiedBy>
  <cp:revision>45</cp:revision>
  <dcterms:created xsi:type="dcterms:W3CDTF">2011-10-14T05:15:44Z</dcterms:created>
  <dcterms:modified xsi:type="dcterms:W3CDTF">2012-04-12T09:11:46Z</dcterms:modified>
</cp:coreProperties>
</file>